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5" r:id="rId7"/>
    <p:sldId id="261" r:id="rId8"/>
    <p:sldId id="264"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7018" autoAdjust="0"/>
  </p:normalViewPr>
  <p:slideViewPr>
    <p:cSldViewPr>
      <p:cViewPr varScale="1">
        <p:scale>
          <a:sx n="72" d="100"/>
          <a:sy n="72" d="100"/>
        </p:scale>
        <p:origin x="-46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0BF2A1-75A3-43A4-98B0-3CB4420D5983}" type="datetimeFigureOut">
              <a:rPr lang="en-US" smtClean="0"/>
              <a:pPr/>
              <a:t>11/11/2009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0EA00B-89C8-4186-B5F5-8974FC92911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0BF2A1-75A3-43A4-98B0-3CB4420D5983}" type="datetimeFigureOut">
              <a:rPr lang="en-US" smtClean="0"/>
              <a:pPr/>
              <a:t>11/11/2009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0EA00B-89C8-4186-B5F5-8974FC92911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0BF2A1-75A3-43A4-98B0-3CB4420D5983}" type="datetimeFigureOut">
              <a:rPr lang="en-US" smtClean="0"/>
              <a:pPr/>
              <a:t>11/11/2009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0EA00B-89C8-4186-B5F5-8974FC92911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0BF2A1-75A3-43A4-98B0-3CB4420D5983}" type="datetimeFigureOut">
              <a:rPr lang="en-US" smtClean="0"/>
              <a:pPr/>
              <a:t>11/11/2009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0EA00B-89C8-4186-B5F5-8974FC92911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0BF2A1-75A3-43A4-98B0-3CB4420D5983}" type="datetimeFigureOut">
              <a:rPr lang="en-US" smtClean="0"/>
              <a:pPr/>
              <a:t>11/11/2009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0EA00B-89C8-4186-B5F5-8974FC92911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0BF2A1-75A3-43A4-98B0-3CB4420D5983}" type="datetimeFigureOut">
              <a:rPr lang="en-US" smtClean="0"/>
              <a:pPr/>
              <a:t>11/11/2009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0EA00B-89C8-4186-B5F5-8974FC92911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0BF2A1-75A3-43A4-98B0-3CB4420D5983}" type="datetimeFigureOut">
              <a:rPr lang="en-US" smtClean="0"/>
              <a:pPr/>
              <a:t>11/11/2009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40EA00B-89C8-4186-B5F5-8974FC92911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0BF2A1-75A3-43A4-98B0-3CB4420D5983}" type="datetimeFigureOut">
              <a:rPr lang="en-US" smtClean="0"/>
              <a:pPr/>
              <a:t>11/11/2009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40EA00B-89C8-4186-B5F5-8974FC92911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BF2A1-75A3-43A4-98B0-3CB4420D5983}" type="datetimeFigureOut">
              <a:rPr lang="en-US" smtClean="0"/>
              <a:pPr/>
              <a:t>11/11/2009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40EA00B-89C8-4186-B5F5-8974FC92911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0BF2A1-75A3-43A4-98B0-3CB4420D5983}" type="datetimeFigureOut">
              <a:rPr lang="en-US" smtClean="0"/>
              <a:pPr/>
              <a:t>11/11/2009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0EA00B-89C8-4186-B5F5-8974FC92911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0BF2A1-75A3-43A4-98B0-3CB4420D5983}" type="datetimeFigureOut">
              <a:rPr lang="en-US" smtClean="0"/>
              <a:pPr/>
              <a:t>11/11/2009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0EA00B-89C8-4186-B5F5-8974FC92911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0BF2A1-75A3-43A4-98B0-3CB4420D5983}" type="datetimeFigureOut">
              <a:rPr lang="en-US" smtClean="0"/>
              <a:pPr/>
              <a:t>11/11/2009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0EA00B-89C8-4186-B5F5-8974FC92911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wikipedia.com/" TargetMode="External"/><Relationship Id="rId2" Type="http://schemas.openxmlformats.org/officeDocument/2006/relationships/hyperlink" Target="http://www.google.com/" TargetMode="Externa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www.dictionary.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lum bright="70000" contrast="-70000"/>
          </a:blip>
          <a:srcRect/>
          <a:stretch>
            <a:fillRect/>
          </a:stretch>
        </p:blipFill>
        <p:spPr bwMode="auto">
          <a:xfrm>
            <a:off x="0" y="0"/>
            <a:ext cx="9507966" cy="7086600"/>
          </a:xfrm>
          <a:prstGeom prst="rect">
            <a:avLst/>
          </a:prstGeom>
          <a:noFill/>
          <a:ln w="9525">
            <a:noFill/>
            <a:miter lim="800000"/>
            <a:headEnd/>
            <a:tailEnd/>
          </a:ln>
          <a:effectLst/>
        </p:spPr>
      </p:pic>
      <p:sp>
        <p:nvSpPr>
          <p:cNvPr id="2" name="Title 1"/>
          <p:cNvSpPr>
            <a:spLocks noGrp="1"/>
          </p:cNvSpPr>
          <p:nvPr>
            <p:ph type="ctrTitle"/>
          </p:nvPr>
        </p:nvSpPr>
        <p:spPr>
          <a:xfrm>
            <a:off x="685800" y="304800"/>
            <a:ext cx="7772400" cy="4343400"/>
          </a:xfrm>
        </p:spPr>
        <p:txBody>
          <a:bodyPr>
            <a:normAutofit/>
          </a:bodyPr>
          <a:lstStyle/>
          <a:p>
            <a:r>
              <a:rPr lang="en-US" sz="6000" dirty="0" smtClean="0">
                <a:latin typeface="French Script MT" pitchFamily="66" charset="0"/>
              </a:rPr>
              <a:t>Mara Daughter of the Nile</a:t>
            </a:r>
            <a:endParaRPr lang="en-US" sz="6000" dirty="0">
              <a:latin typeface="French Script MT" pitchFamily="66" charset="0"/>
            </a:endParaRPr>
          </a:p>
        </p:txBody>
      </p:sp>
      <p:sp>
        <p:nvSpPr>
          <p:cNvPr id="3" name="Subtitle 2"/>
          <p:cNvSpPr>
            <a:spLocks noGrp="1"/>
          </p:cNvSpPr>
          <p:nvPr>
            <p:ph type="subTitle" idx="1"/>
          </p:nvPr>
        </p:nvSpPr>
        <p:spPr>
          <a:xfrm>
            <a:off x="1371600" y="3276600"/>
            <a:ext cx="6400800" cy="1600200"/>
          </a:xfrm>
        </p:spPr>
        <p:txBody>
          <a:bodyPr/>
          <a:lstStyle/>
          <a:p>
            <a:r>
              <a:rPr lang="en-US" b="1" dirty="0" smtClean="0">
                <a:latin typeface="Bradley Hand ITC" pitchFamily="66" charset="0"/>
              </a:rPr>
              <a:t>By Acacia Shyr</a:t>
            </a:r>
            <a:endParaRPr lang="en-US" b="1" dirty="0">
              <a:latin typeface="Bradley Hand ITC" pitchFamily="66" charset="0"/>
            </a:endParaRPr>
          </a:p>
        </p:txBody>
      </p:sp>
      <p:pic>
        <p:nvPicPr>
          <p:cNvPr id="1026" name="Picture 2"/>
          <p:cNvPicPr>
            <a:picLocks noChangeAspect="1" noChangeArrowheads="1"/>
          </p:cNvPicPr>
          <p:nvPr/>
        </p:nvPicPr>
        <p:blipFill>
          <a:blip r:embed="rId3"/>
          <a:srcRect/>
          <a:stretch>
            <a:fillRect/>
          </a:stretch>
        </p:blipFill>
        <p:spPr bwMode="auto">
          <a:xfrm>
            <a:off x="6324600" y="2895600"/>
            <a:ext cx="2506663" cy="4144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4876800" y="0"/>
            <a:ext cx="4267200" cy="5486400"/>
          </a:xfrm>
          <a:prstGeom prst="rect">
            <a:avLst/>
          </a:prstGeom>
          <a:noFill/>
          <a:ln w="9525">
            <a:noFill/>
            <a:miter lim="800000"/>
            <a:headEnd/>
            <a:tailEnd/>
          </a:ln>
          <a:effectLst/>
        </p:spPr>
      </p:pic>
      <p:sp>
        <p:nvSpPr>
          <p:cNvPr id="2" name="Title 1"/>
          <p:cNvSpPr>
            <a:spLocks noGrp="1"/>
          </p:cNvSpPr>
          <p:nvPr>
            <p:ph type="title"/>
          </p:nvPr>
        </p:nvSpPr>
        <p:spPr>
          <a:xfrm>
            <a:off x="152400" y="152400"/>
            <a:ext cx="5257800" cy="1066800"/>
          </a:xfrm>
        </p:spPr>
        <p:txBody>
          <a:bodyPr/>
          <a:lstStyle/>
          <a:p>
            <a:r>
              <a:rPr lang="en-US" b="1" dirty="0" smtClean="0">
                <a:latin typeface="Bradley Hand ITC" pitchFamily="66" charset="0"/>
              </a:rPr>
              <a:t>Author</a:t>
            </a:r>
            <a:endParaRPr lang="en-US" b="1" dirty="0">
              <a:latin typeface="Bradley Hand ITC" pitchFamily="66" charset="0"/>
            </a:endParaRPr>
          </a:p>
        </p:txBody>
      </p:sp>
      <p:sp>
        <p:nvSpPr>
          <p:cNvPr id="3" name="Content Placeholder 2"/>
          <p:cNvSpPr>
            <a:spLocks noGrp="1"/>
          </p:cNvSpPr>
          <p:nvPr>
            <p:ph idx="1"/>
          </p:nvPr>
        </p:nvSpPr>
        <p:spPr>
          <a:xfrm>
            <a:off x="0" y="990600"/>
            <a:ext cx="5410200" cy="5867400"/>
          </a:xfrm>
        </p:spPr>
        <p:txBody>
          <a:bodyPr>
            <a:normAutofit fontScale="25000" lnSpcReduction="20000"/>
          </a:bodyPr>
          <a:lstStyle/>
          <a:p>
            <a:pPr algn="ctr">
              <a:buNone/>
            </a:pPr>
            <a:r>
              <a:rPr lang="en-US" sz="6400" b="1" dirty="0" smtClean="0">
                <a:latin typeface="Bradley Hand ITC" pitchFamily="66" charset="0"/>
              </a:rPr>
              <a:t>Eloise Jarvis McGraw</a:t>
            </a:r>
          </a:p>
          <a:p>
            <a:pPr>
              <a:buNone/>
            </a:pPr>
            <a:r>
              <a:rPr lang="en-US" sz="7200" b="1" dirty="0" smtClean="0">
                <a:latin typeface="Bradley Hand ITC" pitchFamily="66" charset="0"/>
              </a:rPr>
              <a:t>Awards:</a:t>
            </a:r>
          </a:p>
          <a:p>
            <a:pPr>
              <a:buNone/>
            </a:pPr>
            <a:r>
              <a:rPr lang="en-US" sz="7200" b="1" dirty="0" smtClean="0">
                <a:latin typeface="Bradley Hand ITC" pitchFamily="66" charset="0"/>
              </a:rPr>
              <a:t>                   Got the New Berry Award 3 times</a:t>
            </a:r>
          </a:p>
          <a:p>
            <a:pPr>
              <a:buNone/>
            </a:pPr>
            <a:r>
              <a:rPr lang="en-US" sz="7200" b="1" dirty="0" smtClean="0">
                <a:latin typeface="Bradley Hand ITC" pitchFamily="66" charset="0"/>
              </a:rPr>
              <a:t>                   Edgar Award from Mystery Writers</a:t>
            </a:r>
          </a:p>
          <a:p>
            <a:pPr>
              <a:buNone/>
            </a:pPr>
            <a:r>
              <a:rPr lang="en-US" sz="7200" b="1" dirty="0" smtClean="0">
                <a:latin typeface="Bradley Hand ITC" pitchFamily="66" charset="0"/>
              </a:rPr>
              <a:t>Other Books: </a:t>
            </a:r>
          </a:p>
          <a:p>
            <a:pPr>
              <a:buNone/>
            </a:pPr>
            <a:r>
              <a:rPr lang="en-US" sz="7200" b="1" dirty="0" smtClean="0">
                <a:latin typeface="Bradley Hand ITC" pitchFamily="66" charset="0"/>
              </a:rPr>
              <a:t>                             The Golden Goblet</a:t>
            </a:r>
          </a:p>
          <a:p>
            <a:pPr>
              <a:buNone/>
            </a:pPr>
            <a:r>
              <a:rPr lang="en-US" sz="7200" b="1" dirty="0" smtClean="0">
                <a:latin typeface="Bradley Hand ITC" pitchFamily="66" charset="0"/>
              </a:rPr>
              <a:t>                              Moccasin Trail, 1952</a:t>
            </a:r>
          </a:p>
          <a:p>
            <a:pPr>
              <a:buNone/>
            </a:pPr>
            <a:r>
              <a:rPr lang="en-US" sz="7200" b="1" dirty="0">
                <a:latin typeface="Bradley Hand ITC" pitchFamily="66" charset="0"/>
              </a:rPr>
              <a:t> </a:t>
            </a:r>
            <a:r>
              <a:rPr lang="en-US" sz="7200" b="1" dirty="0" smtClean="0">
                <a:latin typeface="Bradley Hand ITC" pitchFamily="66" charset="0"/>
              </a:rPr>
              <a:t>                             The Moore Child, 1962</a:t>
            </a:r>
          </a:p>
          <a:p>
            <a:pPr>
              <a:buNone/>
            </a:pPr>
            <a:r>
              <a:rPr lang="en-US" sz="7200" b="1" dirty="0">
                <a:latin typeface="Bradley Hand ITC" pitchFamily="66" charset="0"/>
              </a:rPr>
              <a:t> </a:t>
            </a:r>
            <a:r>
              <a:rPr lang="en-US" sz="7200" b="1" dirty="0" smtClean="0">
                <a:latin typeface="Bradley Hand ITC" pitchFamily="66" charset="0"/>
              </a:rPr>
              <a:t>                            A Really Weird Summer, 1997</a:t>
            </a:r>
          </a:p>
          <a:p>
            <a:pPr>
              <a:buNone/>
            </a:pPr>
            <a:r>
              <a:rPr lang="en-US" sz="7200" b="1" dirty="0" smtClean="0">
                <a:latin typeface="Bradley Hand ITC" pitchFamily="66" charset="0"/>
              </a:rPr>
              <a:t>Birth:</a:t>
            </a:r>
          </a:p>
          <a:p>
            <a:pPr>
              <a:buNone/>
            </a:pPr>
            <a:r>
              <a:rPr lang="en-US" sz="7200" b="1" dirty="0">
                <a:latin typeface="Bradley Hand ITC" pitchFamily="66" charset="0"/>
              </a:rPr>
              <a:t> </a:t>
            </a:r>
            <a:r>
              <a:rPr lang="en-US" sz="7200" b="1" dirty="0" smtClean="0">
                <a:latin typeface="Bradley Hand ITC" pitchFamily="66" charset="0"/>
              </a:rPr>
              <a:t>             December 9, 1915</a:t>
            </a:r>
          </a:p>
          <a:p>
            <a:pPr>
              <a:buNone/>
            </a:pPr>
            <a:r>
              <a:rPr lang="en-US" sz="7200" b="1" dirty="0" smtClean="0">
                <a:latin typeface="Bradley Hand ITC" pitchFamily="66" charset="0"/>
              </a:rPr>
              <a:t>Died: </a:t>
            </a:r>
          </a:p>
          <a:p>
            <a:pPr>
              <a:buNone/>
            </a:pPr>
            <a:r>
              <a:rPr lang="en-US" sz="7200" b="1" dirty="0">
                <a:latin typeface="Bradley Hand ITC" pitchFamily="66" charset="0"/>
              </a:rPr>
              <a:t> </a:t>
            </a:r>
            <a:r>
              <a:rPr lang="en-US" sz="7200" b="1" dirty="0" smtClean="0">
                <a:latin typeface="Bradley Hand ITC" pitchFamily="66" charset="0"/>
              </a:rPr>
              <a:t>           November 30, 2000</a:t>
            </a:r>
          </a:p>
          <a:p>
            <a:pPr>
              <a:buNone/>
            </a:pPr>
            <a:r>
              <a:rPr lang="en-US" sz="7200" b="1" dirty="0" smtClean="0">
                <a:latin typeface="Bradley Hand ITC" pitchFamily="66" charset="0"/>
              </a:rPr>
              <a:t>Cool Facts:</a:t>
            </a:r>
          </a:p>
          <a:p>
            <a:pPr>
              <a:buNone/>
            </a:pPr>
            <a:r>
              <a:rPr lang="en-US" sz="7200" b="1" dirty="0">
                <a:latin typeface="Bradley Hand ITC" pitchFamily="66" charset="0"/>
              </a:rPr>
              <a:t> </a:t>
            </a:r>
            <a:r>
              <a:rPr lang="en-US" sz="7200" b="1" dirty="0" smtClean="0">
                <a:latin typeface="Bradley Hand ITC" pitchFamily="66" charset="0"/>
              </a:rPr>
              <a:t>                         Gave money to the Wizard of Oz  </a:t>
            </a:r>
          </a:p>
          <a:p>
            <a:pPr>
              <a:buNone/>
            </a:pPr>
            <a:r>
              <a:rPr lang="en-US" sz="7200" b="1" dirty="0" smtClean="0">
                <a:latin typeface="Bradley Hand ITC" pitchFamily="66" charset="0"/>
              </a:rPr>
              <a:t>Hobbies: </a:t>
            </a:r>
          </a:p>
          <a:p>
            <a:pPr>
              <a:buNone/>
            </a:pPr>
            <a:r>
              <a:rPr lang="en-US" sz="7200" b="1" dirty="0">
                <a:latin typeface="Bradley Hand ITC" pitchFamily="66" charset="0"/>
              </a:rPr>
              <a:t> </a:t>
            </a:r>
            <a:r>
              <a:rPr lang="en-US" sz="7200" b="1" dirty="0" smtClean="0">
                <a:latin typeface="Bradley Hand ITC" pitchFamily="66" charset="0"/>
              </a:rPr>
              <a:t>                 Drawing, dancing, acting, horse back riding, studying ancient Egyptian history, drill team, printmaking, stagecraft, directing, puppetry, ceramics, enamel-on-metal work, and many more  </a:t>
            </a:r>
          </a:p>
          <a:p>
            <a:pPr>
              <a:buNone/>
            </a:pPr>
            <a:r>
              <a:rPr lang="en-US" sz="7200" dirty="0">
                <a:latin typeface="Bradley Hand ITC" pitchFamily="66" charset="0"/>
              </a:rPr>
              <a:t> </a:t>
            </a:r>
            <a:r>
              <a:rPr lang="en-US" sz="7200" dirty="0" smtClean="0">
                <a:latin typeface="Bradley Hand ITC" pitchFamily="66" charset="0"/>
              </a:rPr>
              <a:t>            </a:t>
            </a:r>
          </a:p>
          <a:p>
            <a:pPr>
              <a:buNone/>
            </a:pPr>
            <a:endParaRPr lang="en-US" sz="7200" dirty="0" smtClean="0">
              <a:latin typeface="Blackadder ITC" pitchFamily="82" charset="0"/>
            </a:endParaRPr>
          </a:p>
          <a:p>
            <a:pPr>
              <a:buNone/>
            </a:pPr>
            <a:r>
              <a:rPr lang="en-US" sz="7200" dirty="0" smtClean="0"/>
              <a:t>                                  </a:t>
            </a:r>
            <a:endParaRPr lang="en-US" sz="7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adley Hand ITC" pitchFamily="66" charset="0"/>
              </a:rPr>
              <a:t>Main Characters</a:t>
            </a:r>
            <a:endParaRPr lang="en-US" b="1" dirty="0">
              <a:latin typeface="Bradley Hand ITC" pitchFamily="66" charset="0"/>
            </a:endParaRPr>
          </a:p>
        </p:txBody>
      </p:sp>
      <p:sp>
        <p:nvSpPr>
          <p:cNvPr id="3" name="Content Placeholder 2"/>
          <p:cNvSpPr>
            <a:spLocks noGrp="1"/>
          </p:cNvSpPr>
          <p:nvPr>
            <p:ph idx="1"/>
          </p:nvPr>
        </p:nvSpPr>
        <p:spPr>
          <a:xfrm>
            <a:off x="914400" y="1143000"/>
            <a:ext cx="8229600" cy="5486400"/>
          </a:xfrm>
        </p:spPr>
        <p:txBody>
          <a:bodyPr>
            <a:noAutofit/>
          </a:bodyPr>
          <a:lstStyle/>
          <a:p>
            <a:pPr>
              <a:buNone/>
            </a:pPr>
            <a:r>
              <a:rPr lang="en-US" sz="1600" b="1" dirty="0" smtClean="0">
                <a:latin typeface="Bradley Hand ITC" pitchFamily="66" charset="0"/>
              </a:rPr>
              <a:t>Mara-a slave, interpreter, and spy</a:t>
            </a:r>
          </a:p>
          <a:p>
            <a:pPr>
              <a:buNone/>
            </a:pPr>
            <a:r>
              <a:rPr lang="en-US" sz="1600" b="1" dirty="0" smtClean="0">
                <a:latin typeface="Bradley Hand ITC" pitchFamily="66" charset="0"/>
              </a:rPr>
              <a:t>Nekonkh- Captain of the Nile boat, The Silver Beatle </a:t>
            </a:r>
          </a:p>
          <a:p>
            <a:pPr>
              <a:buNone/>
            </a:pPr>
            <a:r>
              <a:rPr lang="en-US" sz="1600" b="1" dirty="0" smtClean="0">
                <a:latin typeface="Bradley Hand ITC" pitchFamily="66" charset="0"/>
              </a:rPr>
              <a:t>Sheftu- a scribe, also a Lord in the Pharaohs palace and the confident of the Queen and son of Lord Menkau </a:t>
            </a:r>
          </a:p>
          <a:p>
            <a:pPr>
              <a:buNone/>
            </a:pPr>
            <a:r>
              <a:rPr lang="en-US" sz="1600" b="1" dirty="0" smtClean="0">
                <a:latin typeface="Bradley Hand ITC" pitchFamily="66" charset="0"/>
              </a:rPr>
              <a:t>Innani- princess of Canaan. Speaks only Babylonian, is betrothed by Hatshepsut to Thutmose.</a:t>
            </a:r>
          </a:p>
          <a:p>
            <a:pPr>
              <a:buNone/>
            </a:pPr>
            <a:r>
              <a:rPr lang="en-US" sz="1600" b="1" dirty="0" smtClean="0">
                <a:latin typeface="Bradley Hand ITC" pitchFamily="66" charset="0"/>
              </a:rPr>
              <a:t>Khofra- a warrior hero in charge of Hatshepsut’s troops </a:t>
            </a:r>
          </a:p>
          <a:p>
            <a:pPr>
              <a:buNone/>
            </a:pPr>
            <a:r>
              <a:rPr lang="en-US" sz="1600" b="1" dirty="0" smtClean="0">
                <a:latin typeface="Bradley Hand ITC" pitchFamily="66" charset="0"/>
              </a:rPr>
              <a:t>Hatshepsut- Female Pharaoh, Daughter of the Sun</a:t>
            </a:r>
          </a:p>
          <a:p>
            <a:pPr>
              <a:buNone/>
            </a:pPr>
            <a:r>
              <a:rPr lang="en-US" sz="1600" b="1" dirty="0" smtClean="0">
                <a:latin typeface="Bradley Hand ITC" pitchFamily="66" charset="0"/>
              </a:rPr>
              <a:t>Count Senmut- most powerful figure in Egypt</a:t>
            </a:r>
          </a:p>
          <a:p>
            <a:pPr>
              <a:buNone/>
            </a:pPr>
            <a:r>
              <a:rPr lang="en-US" sz="1600" b="1" dirty="0" smtClean="0">
                <a:latin typeface="Bradley Hand ITC" pitchFamily="66" charset="0"/>
              </a:rPr>
              <a:t>Thutmose the second- half brother of Hatshepsut </a:t>
            </a:r>
          </a:p>
          <a:p>
            <a:pPr>
              <a:buNone/>
            </a:pPr>
            <a:r>
              <a:rPr lang="en-US" sz="1600" b="1" dirty="0" smtClean="0">
                <a:latin typeface="Bradley Hand ITC" pitchFamily="66" charset="0"/>
              </a:rPr>
              <a:t>Chadzar- A Libyan slave in the service of Mara’s new master</a:t>
            </a:r>
          </a:p>
          <a:p>
            <a:pPr>
              <a:buNone/>
            </a:pPr>
            <a:r>
              <a:rPr lang="en-US" sz="1600" b="1" dirty="0" smtClean="0">
                <a:latin typeface="Bradley Hand ITC" pitchFamily="66" charset="0"/>
              </a:rPr>
              <a:t>Nahereh- Mara’s master and brother of Senmut</a:t>
            </a:r>
          </a:p>
          <a:p>
            <a:pPr>
              <a:buNone/>
            </a:pPr>
            <a:r>
              <a:rPr lang="en-US" sz="1600" b="1" dirty="0" smtClean="0">
                <a:latin typeface="Bradley Hand ITC" pitchFamily="66" charset="0"/>
              </a:rPr>
              <a:t>The Falcon Inn in Cutthroat Alley – Ashor the Innkeeper (and ex-head of Sheftu’s fathers stables)</a:t>
            </a:r>
          </a:p>
          <a:p>
            <a:pPr>
              <a:buNone/>
            </a:pPr>
            <a:r>
              <a:rPr lang="en-US" sz="1600" b="1" dirty="0" smtClean="0">
                <a:latin typeface="Bradley Hand ITC" pitchFamily="66" charset="0"/>
              </a:rPr>
              <a:t>				       - Miphtahyah  the Innkeepers wife (and Sheftus old nurse)</a:t>
            </a:r>
          </a:p>
          <a:p>
            <a:pPr>
              <a:buNone/>
            </a:pPr>
            <a:r>
              <a:rPr lang="en-US" sz="1600" b="1" dirty="0" smtClean="0">
                <a:latin typeface="Bradley Hand ITC" pitchFamily="66" charset="0"/>
              </a:rPr>
              <a:t>                                                                                      - Nefer the Goldsmith</a:t>
            </a:r>
          </a:p>
          <a:p>
            <a:pPr>
              <a:buNone/>
            </a:pPr>
            <a:r>
              <a:rPr lang="en-US" sz="1600" b="1" dirty="0" smtClean="0">
                <a:latin typeface="Bradley Hand ITC" pitchFamily="66" charset="0"/>
              </a:rPr>
              <a:t>                                                                                      - Sahure the juggler and double crosser.</a:t>
            </a:r>
          </a:p>
          <a:p>
            <a:pPr>
              <a:buNone/>
            </a:pPr>
            <a:r>
              <a:rPr lang="en-US" sz="1600" b="1" dirty="0" smtClean="0">
                <a:latin typeface="Bradley Hand ITC" pitchFamily="66" charset="0"/>
              </a:rPr>
              <a:t>Djedet – the Head Priest </a:t>
            </a:r>
            <a:endParaRPr lang="en-US" sz="1600" b="1" dirty="0">
              <a:latin typeface="Bradley Hand ITC"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Bradley Hand ITC" pitchFamily="66" charset="0"/>
              </a:rPr>
              <a:t>Plot</a:t>
            </a:r>
            <a:endParaRPr lang="en-US" b="1" dirty="0">
              <a:latin typeface="Bradley Hand ITC" pitchFamily="66" charset="0"/>
            </a:endParaRPr>
          </a:p>
        </p:txBody>
      </p:sp>
      <p:sp>
        <p:nvSpPr>
          <p:cNvPr id="3" name="Content Placeholder 2"/>
          <p:cNvSpPr>
            <a:spLocks noGrp="1"/>
          </p:cNvSpPr>
          <p:nvPr>
            <p:ph idx="1"/>
          </p:nvPr>
        </p:nvSpPr>
        <p:spPr>
          <a:xfrm>
            <a:off x="457200" y="1295401"/>
            <a:ext cx="8229600" cy="4343400"/>
          </a:xfrm>
        </p:spPr>
        <p:txBody>
          <a:bodyPr>
            <a:noAutofit/>
          </a:bodyPr>
          <a:lstStyle/>
          <a:p>
            <a:pPr>
              <a:buNone/>
            </a:pPr>
            <a:r>
              <a:rPr lang="en-US" sz="2000" b="1" dirty="0" smtClean="0">
                <a:latin typeface="Bradley Hand ITC" pitchFamily="66" charset="0"/>
              </a:rPr>
              <a:t>Plot: </a:t>
            </a:r>
          </a:p>
          <a:p>
            <a:pPr>
              <a:buNone/>
            </a:pPr>
            <a:r>
              <a:rPr lang="en-US" sz="2000" b="1" dirty="0" smtClean="0">
                <a:latin typeface="Bradley Hand ITC" pitchFamily="66" charset="0"/>
              </a:rPr>
              <a:t>           Mara , a proud, smart, and beautiful slave girl. Finds  herself sold unexpectedly to a new mysterious master who offers her freedom and a good life. She is asked to be a spy in Pharaoh's household for any who plot to overthrow the Pharaoh, a selfish , snobby, and stuck up Queen who only cares about wanting gold, slaves, and wastes time and resources by building more monuments to herself. </a:t>
            </a:r>
          </a:p>
          <a:p>
            <a:pPr>
              <a:buNone/>
            </a:pPr>
            <a:r>
              <a:rPr lang="en-US" sz="2000" b="1" dirty="0" smtClean="0">
                <a:latin typeface="Bradley Hand ITC" pitchFamily="66" charset="0"/>
              </a:rPr>
              <a:t>         On her way to Thebes to be an interpreter for a Babylonian princess, Innani, she meets a intriguing handsome young man, Sheftu. He too asks her to be a spy but to help over throw the Queen. She finds herself in a dangerous  and overwhelming double spy role with only her wits to maneuver her way though her troubles. She falls in love with Sheftu and almost looses her love at a critical moment. Almost whipped to death, her unlimited loyalty is proven to all . </a:t>
            </a:r>
          </a:p>
          <a:p>
            <a:pPr>
              <a:buNone/>
            </a:pPr>
            <a:endParaRPr lang="en-US" sz="2000" dirty="0" smtClean="0">
              <a:latin typeface="Bradley Hand ITC" pitchFamily="66" charset="0"/>
            </a:endParaRPr>
          </a:p>
          <a:p>
            <a:pPr>
              <a:buNone/>
            </a:pPr>
            <a:endParaRPr lang="en-US" sz="1800" dirty="0">
              <a:latin typeface="Blackadder ITC" pitchFamily="82"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b="1" dirty="0" smtClean="0">
                <a:latin typeface="Bradley Hand ITC" pitchFamily="66" charset="0"/>
              </a:rPr>
              <a:t>Conflicts</a:t>
            </a:r>
            <a:endParaRPr lang="en-US" b="1" dirty="0">
              <a:latin typeface="Bradley Hand ITC" pitchFamily="66" charset="0"/>
            </a:endParaRPr>
          </a:p>
        </p:txBody>
      </p:sp>
      <p:sp>
        <p:nvSpPr>
          <p:cNvPr id="3" name="Content Placeholder 2"/>
          <p:cNvSpPr>
            <a:spLocks noGrp="1"/>
          </p:cNvSpPr>
          <p:nvPr>
            <p:ph idx="1"/>
          </p:nvPr>
        </p:nvSpPr>
        <p:spPr>
          <a:xfrm>
            <a:off x="457200" y="685800"/>
            <a:ext cx="8229600" cy="6172200"/>
          </a:xfrm>
        </p:spPr>
        <p:txBody>
          <a:bodyPr>
            <a:noAutofit/>
          </a:bodyPr>
          <a:lstStyle/>
          <a:p>
            <a:pPr>
              <a:buNone/>
            </a:pPr>
            <a:r>
              <a:rPr lang="en-US" sz="1800" b="1" dirty="0" smtClean="0">
                <a:latin typeface="Bradley Hand ITC" pitchFamily="66" charset="0"/>
              </a:rPr>
              <a:t>Mara: Mara vs. Herself: Mara yearns for her freedom but she is a slave. She is penniless and only has her quick wit and intelligence to save her. She has to pretend to be an upper class lady while maintaining her double life as a spy. She has been bought by Nahereh to spy on Thutmose the second and to find out how he is receiving messages from his supporters. She has also been persuaded by Sheftu to carry messages to Thutmose by Sheftu.</a:t>
            </a:r>
          </a:p>
          <a:p>
            <a:pPr>
              <a:buNone/>
            </a:pPr>
            <a:r>
              <a:rPr lang="en-US" sz="1800" b="1" dirty="0" smtClean="0">
                <a:latin typeface="Bradley Hand ITC" pitchFamily="66" charset="0"/>
              </a:rPr>
              <a:t>Sheftu: Sheftu vs. the Queen: Born into the most wealthy family in Egypt. He is in the Queens confidence but secretly plots to place Thutmose second on the throne. He has a secret identity as Sashai, a scribe, in charge of the revolution.</a:t>
            </a:r>
          </a:p>
          <a:p>
            <a:pPr>
              <a:buNone/>
            </a:pPr>
            <a:r>
              <a:rPr lang="en-US" sz="1800" b="1" dirty="0" smtClean="0">
                <a:latin typeface="Bradley Hand ITC" pitchFamily="66" charset="0"/>
              </a:rPr>
              <a:t>Khofra: Troops vs. Queen: The warrior hero of Egypt who was chief general under Thutmose 1</a:t>
            </a:r>
            <a:r>
              <a:rPr lang="en-US" sz="1800" b="1" baseline="30000" dirty="0" smtClean="0">
                <a:latin typeface="Bradley Hand ITC" pitchFamily="66" charset="0"/>
              </a:rPr>
              <a:t>st.</a:t>
            </a:r>
            <a:r>
              <a:rPr lang="en-US" sz="1800" b="1" dirty="0" smtClean="0">
                <a:latin typeface="Bradley Hand ITC" pitchFamily="66" charset="0"/>
              </a:rPr>
              <a:t> He is persuaded by Sheftu to come to Thebes as head of Hatshepsut’s troops and inspire them to be loyal to him so that when the time came, they would rise up and defeat the Queen.</a:t>
            </a:r>
          </a:p>
          <a:p>
            <a:pPr>
              <a:buNone/>
            </a:pPr>
            <a:r>
              <a:rPr lang="en-US" sz="1800" b="1" dirty="0" smtClean="0">
                <a:latin typeface="Bradley Hand ITC" pitchFamily="66" charset="0"/>
              </a:rPr>
              <a:t>Innani: Innani vs. Egyptian Culture: The Canaanite princess who is betrothed to Thutmose 2</a:t>
            </a:r>
            <a:r>
              <a:rPr lang="en-US" sz="1800" b="1" baseline="30000" dirty="0" smtClean="0">
                <a:latin typeface="Bradley Hand ITC" pitchFamily="66" charset="0"/>
              </a:rPr>
              <a:t>nd</a:t>
            </a:r>
            <a:r>
              <a:rPr lang="en-US" sz="1800" b="1" dirty="0" smtClean="0">
                <a:latin typeface="Bradley Hand ITC" pitchFamily="66" charset="0"/>
              </a:rPr>
              <a:t> by his sister. She doesn’t speak Egyptian so uses Mara as an interpreter. She quietly figures out that Mara is not interpreting what Thutmose was saying and also that Mara is having secret conversations with Sheftu.</a:t>
            </a:r>
          </a:p>
          <a:p>
            <a:pPr>
              <a:buNone/>
            </a:pPr>
            <a:r>
              <a:rPr lang="en-US" sz="1800" b="1" dirty="0" smtClean="0">
                <a:latin typeface="Bradley Hand ITC" pitchFamily="66" charset="0"/>
              </a:rPr>
              <a:t>Reshed: Captain of the gate at the royal palace. He lets Mara out of the palace grounds thinking that she is visiting her sick brother and that Mara might have a relationship with him.</a:t>
            </a:r>
          </a:p>
          <a:p>
            <a:pPr>
              <a:buNone/>
            </a:pPr>
            <a:r>
              <a:rPr lang="en-US" sz="1800" b="1" dirty="0" smtClean="0">
                <a:latin typeface="Bradley Hand ITC" pitchFamily="66" charset="0"/>
              </a:rPr>
              <a:t>The Falcon Inn: Where all the secret followers of the kings meet</a:t>
            </a:r>
          </a:p>
          <a:p>
            <a:pPr>
              <a:buNone/>
            </a:pPr>
            <a:endParaRPr lang="en-US" sz="1800" dirty="0" smtClean="0">
              <a:latin typeface="Bradley Hand ITC" pitchFamily="66" charset="0"/>
            </a:endParaRPr>
          </a:p>
          <a:p>
            <a:pPr>
              <a:buNone/>
            </a:pPr>
            <a:r>
              <a:rPr lang="en-US" sz="1800" dirty="0" smtClean="0">
                <a:latin typeface="Bradley Hand ITC" pitchFamily="66" charset="0"/>
              </a:rPr>
              <a:t> </a:t>
            </a:r>
          </a:p>
          <a:p>
            <a:pPr>
              <a:buNone/>
            </a:pPr>
            <a:endParaRPr lang="en-US" sz="1800" dirty="0">
              <a:latin typeface="Bradley Hand ITC"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4325024" y="0"/>
            <a:ext cx="5657176" cy="6858000"/>
          </a:xfrm>
          <a:prstGeom prst="rect">
            <a:avLst/>
          </a:prstGeom>
          <a:noFill/>
          <a:ln w="9525">
            <a:noFill/>
            <a:miter lim="800000"/>
            <a:headEnd/>
            <a:tailEnd/>
          </a:ln>
          <a:effectLst/>
        </p:spPr>
      </p:pic>
      <p:sp>
        <p:nvSpPr>
          <p:cNvPr id="2" name="Title 1"/>
          <p:cNvSpPr>
            <a:spLocks noGrp="1"/>
          </p:cNvSpPr>
          <p:nvPr>
            <p:ph type="title"/>
          </p:nvPr>
        </p:nvSpPr>
        <p:spPr>
          <a:xfrm>
            <a:off x="457200" y="0"/>
            <a:ext cx="8229600" cy="838200"/>
          </a:xfrm>
        </p:spPr>
        <p:txBody>
          <a:bodyPr>
            <a:normAutofit/>
          </a:bodyPr>
          <a:lstStyle/>
          <a:p>
            <a:r>
              <a:rPr lang="en-US" sz="4800" b="1" dirty="0" smtClean="0">
                <a:latin typeface="Bradley Hand ITC" pitchFamily="66" charset="0"/>
              </a:rPr>
              <a:t>Settings</a:t>
            </a:r>
            <a:endParaRPr lang="en-US" sz="4800" b="1" dirty="0">
              <a:latin typeface="Bradley Hand ITC" pitchFamily="66" charset="0"/>
            </a:endParaRPr>
          </a:p>
        </p:txBody>
      </p:sp>
      <p:sp>
        <p:nvSpPr>
          <p:cNvPr id="3" name="Content Placeholder 2"/>
          <p:cNvSpPr>
            <a:spLocks noGrp="1"/>
          </p:cNvSpPr>
          <p:nvPr>
            <p:ph idx="1"/>
          </p:nvPr>
        </p:nvSpPr>
        <p:spPr>
          <a:xfrm>
            <a:off x="457200" y="1371600"/>
            <a:ext cx="4038600" cy="4800600"/>
          </a:xfrm>
        </p:spPr>
        <p:txBody>
          <a:bodyPr>
            <a:normAutofit fontScale="92500" lnSpcReduction="10000"/>
          </a:bodyPr>
          <a:lstStyle/>
          <a:p>
            <a:pPr>
              <a:buNone/>
            </a:pPr>
            <a:r>
              <a:rPr lang="en-US" b="1" dirty="0" smtClean="0">
                <a:latin typeface="Bradley Hand ITC" pitchFamily="66" charset="0"/>
              </a:rPr>
              <a:t>Settings: Mainly the story takes place in the beautiful country of Egypt. Through out the novel the characters travel from Menfe (near modern day Giza)and Thebes(which is modern day luxor) to and fro. </a:t>
            </a:r>
          </a:p>
          <a:p>
            <a:pPr>
              <a:buNone/>
            </a:pPr>
            <a:endParaRPr lang="en-US" sz="2400" dirty="0" smtClean="0">
              <a:latin typeface="Bradley Hand ITC" pitchFamily="66" charset="0"/>
            </a:endParaRPr>
          </a:p>
          <a:p>
            <a:pPr>
              <a:buNone/>
            </a:pPr>
            <a:endParaRPr lang="en-US" sz="2400" dirty="0">
              <a:latin typeface="Bradley Hand ITC"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srcRect/>
          <a:stretch>
            <a:fillRect/>
          </a:stretch>
        </p:blipFill>
        <p:spPr bwMode="auto">
          <a:xfrm>
            <a:off x="6629400" y="3962400"/>
            <a:ext cx="2514600" cy="2895600"/>
          </a:xfrm>
          <a:prstGeom prst="rect">
            <a:avLst/>
          </a:prstGeom>
          <a:noFill/>
          <a:ln w="9525">
            <a:noFill/>
            <a:miter lim="800000"/>
            <a:headEnd/>
            <a:tailEnd/>
          </a:ln>
          <a:effectLst/>
        </p:spPr>
      </p:pic>
      <p:pic>
        <p:nvPicPr>
          <p:cNvPr id="3074" name="Picture 2"/>
          <p:cNvPicPr>
            <a:picLocks noChangeAspect="1" noChangeArrowheads="1"/>
          </p:cNvPicPr>
          <p:nvPr/>
        </p:nvPicPr>
        <p:blipFill>
          <a:blip r:embed="rId3"/>
          <a:srcRect/>
          <a:stretch>
            <a:fillRect/>
          </a:stretch>
        </p:blipFill>
        <p:spPr bwMode="auto">
          <a:xfrm>
            <a:off x="7086600" y="1066800"/>
            <a:ext cx="1905000" cy="2362200"/>
          </a:xfrm>
          <a:prstGeom prst="rect">
            <a:avLst/>
          </a:prstGeom>
          <a:noFill/>
          <a:ln w="9525">
            <a:noFill/>
            <a:miter lim="800000"/>
            <a:headEnd/>
            <a:tailEnd/>
          </a:ln>
          <a:effectLst/>
        </p:spPr>
      </p:pic>
      <p:sp>
        <p:nvSpPr>
          <p:cNvPr id="2" name="Title 1"/>
          <p:cNvSpPr>
            <a:spLocks noGrp="1"/>
          </p:cNvSpPr>
          <p:nvPr>
            <p:ph type="title"/>
          </p:nvPr>
        </p:nvSpPr>
        <p:spPr>
          <a:xfrm>
            <a:off x="2209800" y="228600"/>
            <a:ext cx="5181600" cy="1143000"/>
          </a:xfrm>
        </p:spPr>
        <p:txBody>
          <a:bodyPr/>
          <a:lstStyle/>
          <a:p>
            <a:r>
              <a:rPr lang="en-US" b="1" dirty="0" smtClean="0">
                <a:latin typeface="Bradley Hand ITC" pitchFamily="66" charset="0"/>
              </a:rPr>
              <a:t>Historical Figures</a:t>
            </a:r>
            <a:endParaRPr lang="en-US" b="1" dirty="0">
              <a:latin typeface="Bradley Hand ITC" pitchFamily="66" charset="0"/>
            </a:endParaRPr>
          </a:p>
        </p:txBody>
      </p:sp>
      <p:sp>
        <p:nvSpPr>
          <p:cNvPr id="3" name="Content Placeholder 2"/>
          <p:cNvSpPr>
            <a:spLocks noGrp="1"/>
          </p:cNvSpPr>
          <p:nvPr>
            <p:ph idx="1"/>
          </p:nvPr>
        </p:nvSpPr>
        <p:spPr>
          <a:xfrm>
            <a:off x="0" y="1143000"/>
            <a:ext cx="6781800" cy="5486400"/>
          </a:xfrm>
        </p:spPr>
        <p:txBody>
          <a:bodyPr>
            <a:normAutofit fontScale="92500" lnSpcReduction="20000"/>
          </a:bodyPr>
          <a:lstStyle/>
          <a:p>
            <a:pPr>
              <a:buNone/>
            </a:pPr>
            <a:r>
              <a:rPr lang="en-US" sz="2400" b="1" dirty="0" smtClean="0">
                <a:latin typeface="Bradley Hand ITC" pitchFamily="66" charset="0"/>
              </a:rPr>
              <a:t>Hatshepsut: Her father was Pharaoh Tuthmosis and her mother Queen Ahmose. She was a female Pharaoh of the 18</a:t>
            </a:r>
            <a:r>
              <a:rPr lang="en-US" sz="2400" b="1" baseline="30000" dirty="0" smtClean="0">
                <a:latin typeface="Bradley Hand ITC" pitchFamily="66" charset="0"/>
              </a:rPr>
              <a:t>th</a:t>
            </a:r>
            <a:r>
              <a:rPr lang="en-US" sz="2400" b="1" dirty="0" smtClean="0">
                <a:latin typeface="Bradley Hand ITC" pitchFamily="66" charset="0"/>
              </a:rPr>
              <a:t> dynasty to rule Egypt, she was married to Thutmose her half brother, she didn’t marry again after he died so her daughter, Neferure, acted as her wife in the public rituals. She was going to marry her half brother Thutmose 3</a:t>
            </a:r>
            <a:r>
              <a:rPr lang="en-US" sz="2400" b="1" baseline="30000" dirty="0" smtClean="0">
                <a:latin typeface="Bradley Hand ITC" pitchFamily="66" charset="0"/>
              </a:rPr>
              <a:t>rd</a:t>
            </a:r>
            <a:r>
              <a:rPr lang="en-US" sz="2400" b="1" dirty="0" smtClean="0">
                <a:latin typeface="Bradley Hand ITC" pitchFamily="66" charset="0"/>
              </a:rPr>
              <a:t> when he grew of age. Her reign was peaceful except for one war against Nubia. Most of the time she just built monuments in Egypt. She died in the 22</a:t>
            </a:r>
            <a:r>
              <a:rPr lang="en-US" sz="2400" b="1" baseline="30000" dirty="0" smtClean="0">
                <a:latin typeface="Bradley Hand ITC" pitchFamily="66" charset="0"/>
              </a:rPr>
              <a:t>nd</a:t>
            </a:r>
            <a:r>
              <a:rPr lang="en-US" sz="2400" b="1" dirty="0" smtClean="0">
                <a:latin typeface="Bradley Hand ITC" pitchFamily="66" charset="0"/>
              </a:rPr>
              <a:t> year of her reign , and there were rumors that she got murdered by Thutmose 3</a:t>
            </a:r>
            <a:r>
              <a:rPr lang="en-US" sz="2400" b="1" baseline="30000" dirty="0" smtClean="0">
                <a:latin typeface="Bradley Hand ITC" pitchFamily="66" charset="0"/>
              </a:rPr>
              <a:t>rd.</a:t>
            </a:r>
            <a:r>
              <a:rPr lang="en-US" sz="2400" b="1" dirty="0" smtClean="0">
                <a:latin typeface="Bradley Hand ITC" pitchFamily="66" charset="0"/>
              </a:rPr>
              <a:t> </a:t>
            </a:r>
          </a:p>
          <a:p>
            <a:pPr>
              <a:buFont typeface="Wingdings" pitchFamily="2" charset="2"/>
              <a:buChar char="ü"/>
            </a:pPr>
            <a:endParaRPr lang="en-US" sz="2400" b="1" dirty="0" smtClean="0">
              <a:latin typeface="Bradley Hand ITC" pitchFamily="66" charset="0"/>
            </a:endParaRPr>
          </a:p>
          <a:p>
            <a:pPr>
              <a:buNone/>
            </a:pPr>
            <a:r>
              <a:rPr lang="en-US" sz="2400" b="1" dirty="0" smtClean="0">
                <a:latin typeface="Bradley Hand ITC" pitchFamily="66" charset="0"/>
              </a:rPr>
              <a:t>Thutmose 2</a:t>
            </a:r>
            <a:r>
              <a:rPr lang="en-US" sz="2400" b="1" baseline="30000" dirty="0" smtClean="0">
                <a:latin typeface="Bradley Hand ITC" pitchFamily="66" charset="0"/>
              </a:rPr>
              <a:t>nd</a:t>
            </a:r>
            <a:r>
              <a:rPr lang="en-US" sz="2400" b="1" dirty="0" smtClean="0">
                <a:latin typeface="Bradley Hand ITC" pitchFamily="66" charset="0"/>
              </a:rPr>
              <a:t>: He died after a few years of his coronation, he was married to Hatshepsut </a:t>
            </a:r>
          </a:p>
          <a:p>
            <a:pPr>
              <a:buNone/>
            </a:pPr>
            <a:r>
              <a:rPr lang="en-US" sz="2400" b="1" dirty="0" smtClean="0">
                <a:latin typeface="Bradley Hand ITC" pitchFamily="66" charset="0"/>
              </a:rPr>
              <a:t> </a:t>
            </a:r>
          </a:p>
          <a:p>
            <a:pPr>
              <a:buNone/>
            </a:pPr>
            <a:r>
              <a:rPr lang="en-US" sz="2400" b="1" dirty="0" smtClean="0">
                <a:latin typeface="Bradley Hand ITC" pitchFamily="66" charset="0"/>
              </a:rPr>
              <a:t>Thutmose 3</a:t>
            </a:r>
            <a:r>
              <a:rPr lang="en-US" sz="2400" b="1" baseline="30000" dirty="0" smtClean="0">
                <a:latin typeface="Bradley Hand ITC" pitchFamily="66" charset="0"/>
              </a:rPr>
              <a:t>rd:</a:t>
            </a:r>
            <a:r>
              <a:rPr lang="en-US" sz="2400" b="1" dirty="0" smtClean="0">
                <a:latin typeface="Bradley Hand ITC" pitchFamily="66" charset="0"/>
              </a:rPr>
              <a:t> until he was old enough, his aunt (Hatshepsut), royal widow of the king Thutmose 2</a:t>
            </a:r>
            <a:r>
              <a:rPr lang="en-US" sz="2400" b="1" baseline="30000" dirty="0" smtClean="0">
                <a:latin typeface="Bradley Hand ITC" pitchFamily="66" charset="0"/>
              </a:rPr>
              <a:t>nd,</a:t>
            </a:r>
            <a:r>
              <a:rPr lang="en-US" sz="2400" b="1" dirty="0" smtClean="0">
                <a:latin typeface="Bradley Hand ITC" pitchFamily="66" charset="0"/>
              </a:rPr>
              <a:t> became Pharaoh</a:t>
            </a:r>
          </a:p>
          <a:p>
            <a:pPr>
              <a:buNone/>
            </a:pPr>
            <a:endParaRPr lang="en-US" sz="2400" b="1" dirty="0">
              <a:latin typeface="Bradley Hand ITC"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4343400" y="1219200"/>
            <a:ext cx="4572000" cy="50292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b="1" dirty="0" smtClean="0">
                <a:latin typeface="Bradley Hand ITC" pitchFamily="66" charset="0"/>
              </a:rPr>
              <a:t>Cool Facts</a:t>
            </a:r>
            <a:endParaRPr lang="en-US" b="1" dirty="0">
              <a:latin typeface="Bradley Hand ITC" pitchFamily="66" charset="0"/>
            </a:endParaRPr>
          </a:p>
        </p:txBody>
      </p:sp>
      <p:sp>
        <p:nvSpPr>
          <p:cNvPr id="3" name="Content Placeholder 2"/>
          <p:cNvSpPr>
            <a:spLocks noGrp="1"/>
          </p:cNvSpPr>
          <p:nvPr>
            <p:ph idx="1"/>
          </p:nvPr>
        </p:nvSpPr>
        <p:spPr>
          <a:xfrm>
            <a:off x="457200" y="1066800"/>
            <a:ext cx="3886200" cy="5410200"/>
          </a:xfrm>
        </p:spPr>
        <p:txBody>
          <a:bodyPr>
            <a:noAutofit/>
          </a:bodyPr>
          <a:lstStyle/>
          <a:p>
            <a:pPr>
              <a:buNone/>
            </a:pPr>
            <a:r>
              <a:rPr lang="en-US" sz="2000" b="1" dirty="0" smtClean="0">
                <a:latin typeface="Bradley Hand ITC" pitchFamily="66" charset="0"/>
              </a:rPr>
              <a:t>Some cool facts about Egypt:</a:t>
            </a:r>
          </a:p>
          <a:p>
            <a:pPr>
              <a:buFont typeface="Courier New" pitchFamily="49" charset="0"/>
              <a:buChar char="o"/>
            </a:pPr>
            <a:r>
              <a:rPr lang="en-US" sz="2000" b="1" dirty="0" smtClean="0">
                <a:latin typeface="Bradley Hand ITC" pitchFamily="66" charset="0"/>
              </a:rPr>
              <a:t>Menfe is modern day Memphis </a:t>
            </a:r>
          </a:p>
          <a:p>
            <a:pPr>
              <a:buFont typeface="Courier New" pitchFamily="49" charset="0"/>
              <a:buChar char="o"/>
            </a:pPr>
            <a:r>
              <a:rPr lang="en-US" sz="2000" b="1" dirty="0" smtClean="0">
                <a:latin typeface="Bradley Hand ITC" pitchFamily="66" charset="0"/>
              </a:rPr>
              <a:t> Menfe was the ancient capital of the first nome of Lower Egypt</a:t>
            </a:r>
          </a:p>
          <a:p>
            <a:pPr>
              <a:buFont typeface="Courier New" pitchFamily="49" charset="0"/>
              <a:buChar char="o"/>
            </a:pPr>
            <a:r>
              <a:rPr lang="en-US" sz="2000" b="1" dirty="0" smtClean="0">
                <a:latin typeface="Bradley Hand ITC" pitchFamily="66" charset="0"/>
              </a:rPr>
              <a:t>Menfe was founded by Menes around 3100 BC and it has a small population</a:t>
            </a:r>
          </a:p>
          <a:p>
            <a:pPr>
              <a:buFont typeface="Courier New" pitchFamily="49" charset="0"/>
              <a:buChar char="o"/>
            </a:pPr>
            <a:r>
              <a:rPr lang="en-US" sz="2000" b="1" dirty="0" smtClean="0">
                <a:latin typeface="Bradley Hand ITC" pitchFamily="66" charset="0"/>
              </a:rPr>
              <a:t>Thebes was the capital of Waset, the 4</a:t>
            </a:r>
            <a:r>
              <a:rPr lang="en-US" sz="2000" b="1" baseline="30000" dirty="0" smtClean="0">
                <a:latin typeface="Bradley Hand ITC" pitchFamily="66" charset="0"/>
              </a:rPr>
              <a:t>th</a:t>
            </a:r>
            <a:r>
              <a:rPr lang="en-US" sz="2000" b="1" dirty="0" smtClean="0">
                <a:latin typeface="Bradley Hand ITC" pitchFamily="66" charset="0"/>
              </a:rPr>
              <a:t> Upper Egyptian Nome</a:t>
            </a:r>
          </a:p>
          <a:p>
            <a:pPr>
              <a:buFont typeface="Courier New" pitchFamily="49" charset="0"/>
              <a:buChar char="o"/>
            </a:pPr>
            <a:r>
              <a:rPr lang="en-US" sz="2000" b="1" dirty="0" smtClean="0">
                <a:latin typeface="Bradley Hand ITC" pitchFamily="66" charset="0"/>
              </a:rPr>
              <a:t>Thebes has heaps of precious ingots   </a:t>
            </a:r>
          </a:p>
          <a:p>
            <a:pPr>
              <a:buFont typeface="Courier New" pitchFamily="49" charset="0"/>
              <a:buChar char="o"/>
            </a:pPr>
            <a:endParaRPr lang="en-US" sz="2000" b="1" dirty="0">
              <a:latin typeface="Bradley Hand ITC"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Bradley Hand ITC" pitchFamily="66" charset="0"/>
              </a:rPr>
              <a:t>Resources </a:t>
            </a:r>
            <a:endParaRPr lang="en-US" b="1" dirty="0">
              <a:latin typeface="Bradley Hand ITC" pitchFamily="66" charset="0"/>
            </a:endParaRPr>
          </a:p>
        </p:txBody>
      </p:sp>
      <p:sp>
        <p:nvSpPr>
          <p:cNvPr id="3" name="Content Placeholder 2"/>
          <p:cNvSpPr>
            <a:spLocks noGrp="1"/>
          </p:cNvSpPr>
          <p:nvPr>
            <p:ph idx="1"/>
          </p:nvPr>
        </p:nvSpPr>
        <p:spPr>
          <a:xfrm>
            <a:off x="457200" y="1143000"/>
            <a:ext cx="8229600" cy="5486400"/>
          </a:xfrm>
        </p:spPr>
        <p:txBody>
          <a:bodyPr>
            <a:normAutofit fontScale="77500" lnSpcReduction="20000"/>
          </a:bodyPr>
          <a:lstStyle/>
          <a:p>
            <a:pPr>
              <a:buNone/>
            </a:pPr>
            <a:r>
              <a:rPr lang="en-US" sz="2400" b="1" dirty="0" smtClean="0">
                <a:latin typeface="Bradley Hand ITC" pitchFamily="66" charset="0"/>
                <a:hlinkClick r:id="rId2"/>
              </a:rPr>
              <a:t>Websites:</a:t>
            </a:r>
          </a:p>
          <a:p>
            <a:pPr>
              <a:buNone/>
            </a:pPr>
            <a:r>
              <a:rPr lang="en-US" sz="2400" b="1" dirty="0" smtClean="0">
                <a:latin typeface="Bradley Hand ITC" pitchFamily="66" charset="0"/>
                <a:hlinkClick r:id="rId2"/>
              </a:rPr>
              <a:t>www.google.com</a:t>
            </a:r>
            <a:endParaRPr lang="en-US" sz="2400" b="1" dirty="0" smtClean="0">
              <a:latin typeface="Bradley Hand ITC" pitchFamily="66" charset="0"/>
            </a:endParaRPr>
          </a:p>
          <a:p>
            <a:pPr>
              <a:buNone/>
            </a:pPr>
            <a:r>
              <a:rPr lang="en-US" sz="2400" b="1" dirty="0" smtClean="0">
                <a:latin typeface="Bradley Hand ITC" pitchFamily="66" charset="0"/>
                <a:hlinkClick r:id="rId3"/>
              </a:rPr>
              <a:t>www.wikipedia.com</a:t>
            </a:r>
            <a:endParaRPr lang="en-US" sz="2400" b="1" dirty="0" smtClean="0">
              <a:latin typeface="Bradley Hand ITC" pitchFamily="66" charset="0"/>
            </a:endParaRPr>
          </a:p>
          <a:p>
            <a:pPr>
              <a:buNone/>
            </a:pPr>
            <a:r>
              <a:rPr lang="en-US" sz="2400" b="1" dirty="0" smtClean="0">
                <a:latin typeface="Bradley Hand ITC" pitchFamily="66" charset="0"/>
                <a:hlinkClick r:id="rId4"/>
              </a:rPr>
              <a:t>www.dictionary.com</a:t>
            </a:r>
            <a:r>
              <a:rPr lang="en-US" sz="2400" b="1" dirty="0" smtClean="0">
                <a:latin typeface="Bradley Hand ITC" pitchFamily="66" charset="0"/>
              </a:rPr>
              <a:t> </a:t>
            </a:r>
          </a:p>
          <a:p>
            <a:pPr>
              <a:buNone/>
            </a:pPr>
            <a:r>
              <a:rPr lang="en-US" sz="2400" b="1" dirty="0" smtClean="0">
                <a:latin typeface="Bradley Hand ITC" pitchFamily="66" charset="0"/>
                <a:hlinkClick r:id="rId3"/>
              </a:rPr>
              <a:t>www.wikipedia.com</a:t>
            </a:r>
            <a:endParaRPr lang="en-US" sz="2400" b="1" dirty="0" smtClean="0">
              <a:latin typeface="Bradley Hand ITC" pitchFamily="66" charset="0"/>
            </a:endParaRPr>
          </a:p>
          <a:p>
            <a:pPr>
              <a:buNone/>
            </a:pPr>
            <a:endParaRPr lang="en-US" sz="2400" dirty="0" smtClean="0">
              <a:latin typeface="Bradley Hand ITC" pitchFamily="66" charset="0"/>
            </a:endParaRPr>
          </a:p>
          <a:p>
            <a:pPr>
              <a:buNone/>
            </a:pPr>
            <a:r>
              <a:rPr lang="en-US" sz="2400" b="1" dirty="0" smtClean="0">
                <a:latin typeface="Bradley Hand ITC" pitchFamily="66" charset="0"/>
              </a:rPr>
              <a:t>Books:</a:t>
            </a:r>
          </a:p>
          <a:p>
            <a:pPr>
              <a:buNone/>
            </a:pPr>
            <a:r>
              <a:rPr lang="en-US" sz="2400" b="1" dirty="0" smtClean="0">
                <a:latin typeface="Bradley Hand ITC" pitchFamily="66" charset="0"/>
              </a:rPr>
              <a:t>Hatshepsut, His Majesty, Herself</a:t>
            </a:r>
          </a:p>
          <a:p>
            <a:pPr>
              <a:buNone/>
            </a:pPr>
            <a:r>
              <a:rPr lang="en-US" sz="2400" b="1" dirty="0" smtClean="0">
                <a:latin typeface="Bradley Hand ITC" pitchFamily="66" charset="0"/>
              </a:rPr>
              <a:t> by Catherine M. Andronik </a:t>
            </a:r>
          </a:p>
          <a:p>
            <a:pPr>
              <a:buNone/>
            </a:pPr>
            <a:r>
              <a:rPr lang="en-US" sz="2400" b="1" dirty="0" smtClean="0">
                <a:latin typeface="Bradley Hand ITC" pitchFamily="66" charset="0"/>
              </a:rPr>
              <a:t>Athenaeum </a:t>
            </a:r>
            <a:r>
              <a:rPr lang="en-US" sz="2400" b="1" smtClean="0">
                <a:latin typeface="Bradley Hand ITC" pitchFamily="66" charset="0"/>
              </a:rPr>
              <a:t>Books </a:t>
            </a:r>
            <a:r>
              <a:rPr lang="en-US" sz="2400" b="1" smtClean="0">
                <a:latin typeface="Bradley Hand ITC" pitchFamily="66" charset="0"/>
              </a:rPr>
              <a:t>2001</a:t>
            </a:r>
          </a:p>
          <a:p>
            <a:pPr>
              <a:buNone/>
            </a:pPr>
            <a:endParaRPr lang="en-US" sz="2400" b="1" dirty="0" smtClean="0">
              <a:latin typeface="Bradley Hand ITC" pitchFamily="66" charset="0"/>
            </a:endParaRPr>
          </a:p>
          <a:p>
            <a:pPr>
              <a:buNone/>
            </a:pPr>
            <a:r>
              <a:rPr lang="en-US" sz="2400" b="1" dirty="0" smtClean="0">
                <a:latin typeface="Bradley Hand ITC" pitchFamily="66" charset="0"/>
              </a:rPr>
              <a:t>Mara Daughter of the Nile</a:t>
            </a:r>
          </a:p>
          <a:p>
            <a:pPr>
              <a:buNone/>
            </a:pPr>
            <a:r>
              <a:rPr lang="en-US" sz="2400" b="1" dirty="0" smtClean="0">
                <a:latin typeface="Bradley Hand ITC" pitchFamily="66" charset="0"/>
              </a:rPr>
              <a:t>By Eloise Jarvis </a:t>
            </a:r>
            <a:r>
              <a:rPr lang="en-US" sz="2400" b="1" dirty="0" smtClean="0">
                <a:latin typeface="Bradley Hand ITC" pitchFamily="66" charset="0"/>
              </a:rPr>
              <a:t>McGraw</a:t>
            </a:r>
          </a:p>
          <a:p>
            <a:pPr>
              <a:buNone/>
            </a:pPr>
            <a:endParaRPr lang="en-US" sz="2400" b="1" dirty="0" smtClean="0">
              <a:latin typeface="Bradley Hand ITC" pitchFamily="66" charset="0"/>
            </a:endParaRPr>
          </a:p>
          <a:p>
            <a:pPr>
              <a:buNone/>
            </a:pPr>
            <a:r>
              <a:rPr lang="en-US" sz="2400" b="1" dirty="0" smtClean="0">
                <a:latin typeface="Bradley Hand ITC" pitchFamily="66" charset="0"/>
              </a:rPr>
              <a:t>World history Ancient Civilizations</a:t>
            </a:r>
          </a:p>
          <a:p>
            <a:pPr>
              <a:buNone/>
            </a:pPr>
            <a:r>
              <a:rPr lang="en-US" sz="2400" b="1" dirty="0" smtClean="0">
                <a:latin typeface="Bradley Hand ITC" pitchFamily="66" charset="0"/>
              </a:rPr>
              <a:t>By Frances Marie Gipson, Stanley M. </a:t>
            </a:r>
          </a:p>
          <a:p>
            <a:pPr>
              <a:buNone/>
            </a:pPr>
            <a:r>
              <a:rPr lang="en-US" sz="2400" b="1" dirty="0" smtClean="0">
                <a:latin typeface="Bradley Hand ITC" pitchFamily="66" charset="0"/>
              </a:rPr>
              <a:t>Burstein, and Richard </a:t>
            </a:r>
            <a:r>
              <a:rPr lang="en-US" sz="2400" b="1" dirty="0" err="1" smtClean="0">
                <a:latin typeface="Bradley Hand ITC" pitchFamily="66" charset="0"/>
              </a:rPr>
              <a:t>Shek</a:t>
            </a:r>
            <a:endParaRPr lang="en-US" sz="2400" b="1" dirty="0" smtClean="0">
              <a:latin typeface="Bradley Hand ITC" pitchFamily="66" charset="0"/>
            </a:endParaRPr>
          </a:p>
          <a:p>
            <a:pPr>
              <a:buNone/>
            </a:pPr>
            <a:r>
              <a:rPr lang="en-US" sz="2400" b="1" dirty="0" smtClean="0">
                <a:latin typeface="Bradley Hand ITC" pitchFamily="66" charset="0"/>
              </a:rPr>
              <a:t>Holt 2006</a:t>
            </a:r>
          </a:p>
          <a:p>
            <a:pPr>
              <a:buNone/>
            </a:pPr>
            <a:endParaRPr lang="en-US" sz="2400" b="1" dirty="0" smtClean="0">
              <a:latin typeface="Bradley Hand ITC" pitchFamily="66" charset="0"/>
            </a:endParaRPr>
          </a:p>
          <a:p>
            <a:pPr>
              <a:buNone/>
            </a:pPr>
            <a:endParaRPr lang="en-US" dirty="0"/>
          </a:p>
        </p:txBody>
      </p:sp>
      <p:pic>
        <p:nvPicPr>
          <p:cNvPr id="4098" name="Picture 2"/>
          <p:cNvPicPr>
            <a:picLocks noChangeAspect="1" noChangeArrowheads="1"/>
          </p:cNvPicPr>
          <p:nvPr/>
        </p:nvPicPr>
        <p:blipFill>
          <a:blip r:embed="rId5"/>
          <a:srcRect/>
          <a:stretch>
            <a:fillRect/>
          </a:stretch>
        </p:blipFill>
        <p:spPr bwMode="auto">
          <a:xfrm>
            <a:off x="5105400" y="1371600"/>
            <a:ext cx="3543300" cy="51736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76923C"/>
      </a:dk1>
      <a:lt1>
        <a:srgbClr val="FFFFFF"/>
      </a:lt1>
      <a:dk2>
        <a:srgbClr val="92CDDC"/>
      </a:dk2>
      <a:lt2>
        <a:srgbClr val="EEECE1"/>
      </a:lt2>
      <a:accent1>
        <a:srgbClr val="4F81BD"/>
      </a:accent1>
      <a:accent2>
        <a:srgbClr val="548DD4"/>
      </a:accent2>
      <a:accent3>
        <a:srgbClr val="9BBB59"/>
      </a:accent3>
      <a:accent4>
        <a:srgbClr val="FFFFFF"/>
      </a:accent4>
      <a:accent5>
        <a:srgbClr val="4BACC6"/>
      </a:accent5>
      <a:accent6>
        <a:srgbClr val="B7DDE8"/>
      </a:accent6>
      <a:hlink>
        <a:srgbClr val="8DB3E2"/>
      </a:hlink>
      <a:folHlink>
        <a:srgbClr val="9BBB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300</TotalTime>
  <Words>1039</Words>
  <Application>Microsoft Office PowerPoint</Application>
  <PresentationFormat>On-screen Show (4:3)</PresentationFormat>
  <Paragraphs>86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Mara Daughter of the Nile</vt:lpstr>
      <vt:lpstr>Author</vt:lpstr>
      <vt:lpstr>Main Characters</vt:lpstr>
      <vt:lpstr>Plot</vt:lpstr>
      <vt:lpstr>Conflicts</vt:lpstr>
      <vt:lpstr>Settings</vt:lpstr>
      <vt:lpstr>Historical Figures</vt:lpstr>
      <vt:lpstr>Cool Facts</vt:lpstr>
      <vt:lpstr>Resources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Mara Daughter of the Nile</dc:title>
  <dc:creator>Perry Shyr</dc:creator>
  <cp:lastModifiedBy>Perry Shyr</cp:lastModifiedBy>
  <cp:revision>32</cp:revision>
  <dcterms:created xsi:type="dcterms:W3CDTF">2009-10-19T02:01:59Z</dcterms:created>
  <dcterms:modified xsi:type="dcterms:W3CDTF">2009-11-11T16:45:03Z</dcterms:modified>
</cp:coreProperties>
</file>